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60" r:id="rId18"/>
    <p:sldId id="259" r:id="rId19"/>
  </p:sldIdLst>
  <p:sldSz cx="9144000" cy="5143500" type="screen16x9"/>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700"/>
  </p:normalViewPr>
  <p:slideViewPr>
    <p:cSldViewPr snapToGrid="0" snapToObjects="1">
      <p:cViewPr varScale="1">
        <p:scale>
          <a:sx n="121" d="100"/>
          <a:sy n="121" d="100"/>
        </p:scale>
        <p:origin x="824" y="18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1597820"/>
            <a:ext cx="7772400" cy="1102519"/>
          </a:xfrm>
        </p:spPr>
        <p:txBody>
          <a:bodyPr/>
          <a:lstStyle/>
          <a:p>
            <a:r>
              <a:rPr lang="es-ES_tradnl"/>
              <a:t>Clic para editar título</a:t>
            </a:r>
            <a:endParaRPr lang="es-ES"/>
          </a:p>
        </p:txBody>
      </p:sp>
      <p:sp>
        <p:nvSpPr>
          <p:cNvPr id="3" name="Subtítulo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lang="es-ES"/>
          </a:p>
        </p:txBody>
      </p:sp>
      <p:sp>
        <p:nvSpPr>
          <p:cNvPr id="4" name="Marcador de fecha 3"/>
          <p:cNvSpPr>
            <a:spLocks noGrp="1"/>
          </p:cNvSpPr>
          <p:nvPr>
            <p:ph type="dt" sz="half" idx="10"/>
          </p:nvPr>
        </p:nvSpPr>
        <p:spPr/>
        <p:txBody>
          <a:bodyPr/>
          <a:lstStyle/>
          <a:p>
            <a:fld id="{73D89F9E-497C-7E43-BA10-31011C6768DF}" type="datetimeFigureOut">
              <a:rPr lang="es-ES" smtClean="0"/>
              <a:t>12/7/23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520C555-23CD-494B-87FA-5AD2363E80B4}" type="slidenum">
              <a:rPr lang="es-ES" smtClean="0"/>
              <a:t>‹Nº›</a:t>
            </a:fld>
            <a:endParaRPr lang="es-ES"/>
          </a:p>
        </p:txBody>
      </p:sp>
    </p:spTree>
    <p:extLst>
      <p:ext uri="{BB962C8B-B14F-4D97-AF65-F5344CB8AC3E}">
        <p14:creationId xmlns:p14="http://schemas.microsoft.com/office/powerpoint/2010/main" val="848009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73D89F9E-497C-7E43-BA10-31011C6768DF}" type="datetimeFigureOut">
              <a:rPr lang="es-ES" smtClean="0"/>
              <a:t>12/7/23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520C555-23CD-494B-87FA-5AD2363E80B4}" type="slidenum">
              <a:rPr lang="es-ES" smtClean="0"/>
              <a:t>‹Nº›</a:t>
            </a:fld>
            <a:endParaRPr lang="es-ES"/>
          </a:p>
        </p:txBody>
      </p:sp>
    </p:spTree>
    <p:extLst>
      <p:ext uri="{BB962C8B-B14F-4D97-AF65-F5344CB8AC3E}">
        <p14:creationId xmlns:p14="http://schemas.microsoft.com/office/powerpoint/2010/main" val="4036431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154781"/>
            <a:ext cx="2057400" cy="3290888"/>
          </a:xfrm>
        </p:spPr>
        <p:txBody>
          <a:bodyPr vert="eaVert"/>
          <a:lstStyle/>
          <a:p>
            <a:r>
              <a:rPr lang="es-ES_tradnl"/>
              <a:t>Clic para editar título</a:t>
            </a:r>
            <a:endParaRPr lang="es-ES"/>
          </a:p>
        </p:txBody>
      </p:sp>
      <p:sp>
        <p:nvSpPr>
          <p:cNvPr id="3" name="Marcador de texto vertical 2"/>
          <p:cNvSpPr>
            <a:spLocks noGrp="1"/>
          </p:cNvSpPr>
          <p:nvPr>
            <p:ph type="body" orient="vert" idx="1"/>
          </p:nvPr>
        </p:nvSpPr>
        <p:spPr>
          <a:xfrm>
            <a:off x="457200" y="154781"/>
            <a:ext cx="6019800" cy="3290888"/>
          </a:xfrm>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73D89F9E-497C-7E43-BA10-31011C6768DF}" type="datetimeFigureOut">
              <a:rPr lang="es-ES" smtClean="0"/>
              <a:t>12/7/23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520C555-23CD-494B-87FA-5AD2363E80B4}" type="slidenum">
              <a:rPr lang="es-ES" smtClean="0"/>
              <a:t>‹Nº›</a:t>
            </a:fld>
            <a:endParaRPr lang="es-ES"/>
          </a:p>
        </p:txBody>
      </p:sp>
    </p:spTree>
    <p:extLst>
      <p:ext uri="{BB962C8B-B14F-4D97-AF65-F5344CB8AC3E}">
        <p14:creationId xmlns:p14="http://schemas.microsoft.com/office/powerpoint/2010/main" val="1504748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contenido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73D89F9E-497C-7E43-BA10-31011C6768DF}" type="datetimeFigureOut">
              <a:rPr lang="es-ES" smtClean="0"/>
              <a:t>12/7/23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520C555-23CD-494B-87FA-5AD2363E80B4}" type="slidenum">
              <a:rPr lang="es-ES" smtClean="0"/>
              <a:t>‹Nº›</a:t>
            </a:fld>
            <a:endParaRPr lang="es-ES"/>
          </a:p>
        </p:txBody>
      </p:sp>
    </p:spTree>
    <p:extLst>
      <p:ext uri="{BB962C8B-B14F-4D97-AF65-F5344CB8AC3E}">
        <p14:creationId xmlns:p14="http://schemas.microsoft.com/office/powerpoint/2010/main" val="3887688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3305176"/>
            <a:ext cx="7772400" cy="1021556"/>
          </a:xfrm>
        </p:spPr>
        <p:txBody>
          <a:bodyPr anchor="t"/>
          <a:lstStyle>
            <a:lvl1pPr algn="l">
              <a:defRPr sz="4000" b="1" cap="all"/>
            </a:lvl1pPr>
          </a:lstStyle>
          <a:p>
            <a:r>
              <a:rPr lang="es-ES_tradnl"/>
              <a:t>Clic para editar título</a:t>
            </a:r>
            <a:endParaRPr lang="es-ES"/>
          </a:p>
        </p:txBody>
      </p:sp>
      <p:sp>
        <p:nvSpPr>
          <p:cNvPr id="3" name="Marcador de texto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Marcador de fecha 3"/>
          <p:cNvSpPr>
            <a:spLocks noGrp="1"/>
          </p:cNvSpPr>
          <p:nvPr>
            <p:ph type="dt" sz="half" idx="10"/>
          </p:nvPr>
        </p:nvSpPr>
        <p:spPr/>
        <p:txBody>
          <a:bodyPr/>
          <a:lstStyle/>
          <a:p>
            <a:fld id="{73D89F9E-497C-7E43-BA10-31011C6768DF}" type="datetimeFigureOut">
              <a:rPr lang="es-ES" smtClean="0"/>
              <a:t>12/7/23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520C555-23CD-494B-87FA-5AD2363E80B4}" type="slidenum">
              <a:rPr lang="es-ES" smtClean="0"/>
              <a:t>‹Nº›</a:t>
            </a:fld>
            <a:endParaRPr lang="es-ES"/>
          </a:p>
        </p:txBody>
      </p:sp>
    </p:spTree>
    <p:extLst>
      <p:ext uri="{BB962C8B-B14F-4D97-AF65-F5344CB8AC3E}">
        <p14:creationId xmlns:p14="http://schemas.microsoft.com/office/powerpoint/2010/main" val="396341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contenido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contenido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5" name="Marcador de fecha 4"/>
          <p:cNvSpPr>
            <a:spLocks noGrp="1"/>
          </p:cNvSpPr>
          <p:nvPr>
            <p:ph type="dt" sz="half" idx="10"/>
          </p:nvPr>
        </p:nvSpPr>
        <p:spPr/>
        <p:txBody>
          <a:bodyPr/>
          <a:lstStyle/>
          <a:p>
            <a:fld id="{73D89F9E-497C-7E43-BA10-31011C6768DF}" type="datetimeFigureOut">
              <a:rPr lang="es-ES" smtClean="0"/>
              <a:t>12/7/23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1520C555-23CD-494B-87FA-5AD2363E80B4}" type="slidenum">
              <a:rPr lang="es-ES" smtClean="0"/>
              <a:t>‹Nº›</a:t>
            </a:fld>
            <a:endParaRPr lang="es-ES"/>
          </a:p>
        </p:txBody>
      </p:sp>
    </p:spTree>
    <p:extLst>
      <p:ext uri="{BB962C8B-B14F-4D97-AF65-F5344CB8AC3E}">
        <p14:creationId xmlns:p14="http://schemas.microsoft.com/office/powerpoint/2010/main" val="3294883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457200" y="205979"/>
            <a:ext cx="8229600" cy="857250"/>
          </a:xfrm>
        </p:spPr>
        <p:txBody>
          <a:bodyPr/>
          <a:lstStyle>
            <a:lvl1pPr>
              <a:defRPr/>
            </a:lvl1pPr>
          </a:lstStyle>
          <a:p>
            <a:r>
              <a:rPr lang="es-ES_tradnl"/>
              <a:t>Clic para editar título</a:t>
            </a:r>
            <a:endParaRPr lang="es-ES"/>
          </a:p>
        </p:txBody>
      </p:sp>
      <p:sp>
        <p:nvSpPr>
          <p:cNvPr id="3" name="Marcador de texto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4" name="Marcador de contenido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5" name="Marcador de texto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6" name="Marcador de contenido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7" name="Marcador de fecha 6"/>
          <p:cNvSpPr>
            <a:spLocks noGrp="1"/>
          </p:cNvSpPr>
          <p:nvPr>
            <p:ph type="dt" sz="half" idx="10"/>
          </p:nvPr>
        </p:nvSpPr>
        <p:spPr/>
        <p:txBody>
          <a:bodyPr/>
          <a:lstStyle/>
          <a:p>
            <a:fld id="{73D89F9E-497C-7E43-BA10-31011C6768DF}" type="datetimeFigureOut">
              <a:rPr lang="es-ES" smtClean="0"/>
              <a:t>12/7/23</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1520C555-23CD-494B-87FA-5AD2363E80B4}" type="slidenum">
              <a:rPr lang="es-ES" smtClean="0"/>
              <a:t>‹Nº›</a:t>
            </a:fld>
            <a:endParaRPr lang="es-ES"/>
          </a:p>
        </p:txBody>
      </p:sp>
    </p:spTree>
    <p:extLst>
      <p:ext uri="{BB962C8B-B14F-4D97-AF65-F5344CB8AC3E}">
        <p14:creationId xmlns:p14="http://schemas.microsoft.com/office/powerpoint/2010/main" val="2668264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fecha 2"/>
          <p:cNvSpPr>
            <a:spLocks noGrp="1"/>
          </p:cNvSpPr>
          <p:nvPr>
            <p:ph type="dt" sz="half" idx="10"/>
          </p:nvPr>
        </p:nvSpPr>
        <p:spPr/>
        <p:txBody>
          <a:bodyPr/>
          <a:lstStyle/>
          <a:p>
            <a:fld id="{73D89F9E-497C-7E43-BA10-31011C6768DF}" type="datetimeFigureOut">
              <a:rPr lang="es-ES" smtClean="0"/>
              <a:t>12/7/23</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1520C555-23CD-494B-87FA-5AD2363E80B4}" type="slidenum">
              <a:rPr lang="es-ES" smtClean="0"/>
              <a:t>‹Nº›</a:t>
            </a:fld>
            <a:endParaRPr lang="es-ES"/>
          </a:p>
        </p:txBody>
      </p:sp>
    </p:spTree>
    <p:extLst>
      <p:ext uri="{BB962C8B-B14F-4D97-AF65-F5344CB8AC3E}">
        <p14:creationId xmlns:p14="http://schemas.microsoft.com/office/powerpoint/2010/main" val="722079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73D89F9E-497C-7E43-BA10-31011C6768DF}" type="datetimeFigureOut">
              <a:rPr lang="es-ES" smtClean="0"/>
              <a:t>12/7/23</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1520C555-23CD-494B-87FA-5AD2363E80B4}" type="slidenum">
              <a:rPr lang="es-ES" smtClean="0"/>
              <a:t>‹Nº›</a:t>
            </a:fld>
            <a:endParaRPr lang="es-ES"/>
          </a:p>
        </p:txBody>
      </p:sp>
    </p:spTree>
    <p:extLst>
      <p:ext uri="{BB962C8B-B14F-4D97-AF65-F5344CB8AC3E}">
        <p14:creationId xmlns:p14="http://schemas.microsoft.com/office/powerpoint/2010/main" val="400529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3" y="204787"/>
            <a:ext cx="3008313" cy="871538"/>
          </a:xfrm>
        </p:spPr>
        <p:txBody>
          <a:bodyPr anchor="b"/>
          <a:lstStyle>
            <a:lvl1pPr algn="l">
              <a:defRPr sz="2000" b="1"/>
            </a:lvl1pPr>
          </a:lstStyle>
          <a:p>
            <a:r>
              <a:rPr lang="es-ES_tradnl"/>
              <a:t>Clic para editar título</a:t>
            </a:r>
            <a:endParaRPr lang="es-ES"/>
          </a:p>
        </p:txBody>
      </p:sp>
      <p:sp>
        <p:nvSpPr>
          <p:cNvPr id="3" name="Marcador de contenido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texto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73D89F9E-497C-7E43-BA10-31011C6768DF}" type="datetimeFigureOut">
              <a:rPr lang="es-ES" smtClean="0"/>
              <a:t>12/7/23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1520C555-23CD-494B-87FA-5AD2363E80B4}" type="slidenum">
              <a:rPr lang="es-ES" smtClean="0"/>
              <a:t>‹Nº›</a:t>
            </a:fld>
            <a:endParaRPr lang="es-ES"/>
          </a:p>
        </p:txBody>
      </p:sp>
    </p:spTree>
    <p:extLst>
      <p:ext uri="{BB962C8B-B14F-4D97-AF65-F5344CB8AC3E}">
        <p14:creationId xmlns:p14="http://schemas.microsoft.com/office/powerpoint/2010/main" val="712027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3600450"/>
            <a:ext cx="5486400" cy="425054"/>
          </a:xfrm>
        </p:spPr>
        <p:txBody>
          <a:bodyPr anchor="b"/>
          <a:lstStyle>
            <a:lvl1pPr algn="l">
              <a:defRPr sz="2000" b="1"/>
            </a:lvl1pPr>
          </a:lstStyle>
          <a:p>
            <a:r>
              <a:rPr lang="es-ES_tradnl"/>
              <a:t>Clic para editar título</a:t>
            </a:r>
            <a:endParaRPr lang="es-ES"/>
          </a:p>
        </p:txBody>
      </p:sp>
      <p:sp>
        <p:nvSpPr>
          <p:cNvPr id="3" name="Marcador de posición de imagen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73D89F9E-497C-7E43-BA10-31011C6768DF}" type="datetimeFigureOut">
              <a:rPr lang="es-ES" smtClean="0"/>
              <a:t>12/7/23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1520C555-23CD-494B-87FA-5AD2363E80B4}" type="slidenum">
              <a:rPr lang="es-ES" smtClean="0"/>
              <a:t>‹Nº›</a:t>
            </a:fld>
            <a:endParaRPr lang="es-ES"/>
          </a:p>
        </p:txBody>
      </p:sp>
    </p:spTree>
    <p:extLst>
      <p:ext uri="{BB962C8B-B14F-4D97-AF65-F5344CB8AC3E}">
        <p14:creationId xmlns:p14="http://schemas.microsoft.com/office/powerpoint/2010/main" val="3354804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s-ES_tradnl"/>
              <a:t>Clic para editar título</a:t>
            </a:r>
            <a:endParaRPr lang="es-ES"/>
          </a:p>
        </p:txBody>
      </p:sp>
      <p:sp>
        <p:nvSpPr>
          <p:cNvPr id="3" name="Marcador de texto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73D89F9E-497C-7E43-BA10-31011C6768DF}" type="datetimeFigureOut">
              <a:rPr lang="es-ES" smtClean="0"/>
              <a:t>12/7/23</a:t>
            </a:fld>
            <a:endParaRPr lang="es-ES"/>
          </a:p>
        </p:txBody>
      </p:sp>
      <p:sp>
        <p:nvSpPr>
          <p:cNvPr id="5" name="Marcador de pie de página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520C555-23CD-494B-87FA-5AD2363E80B4}" type="slidenum">
              <a:rPr lang="es-ES" smtClean="0"/>
              <a:t>‹Nº›</a:t>
            </a:fld>
            <a:endParaRPr lang="es-ES"/>
          </a:p>
        </p:txBody>
      </p:sp>
    </p:spTree>
    <p:extLst>
      <p:ext uri="{BB962C8B-B14F-4D97-AF65-F5344CB8AC3E}">
        <p14:creationId xmlns:p14="http://schemas.microsoft.com/office/powerpoint/2010/main" val="36659418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portada.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ítulo 1"/>
          <p:cNvSpPr>
            <a:spLocks noGrp="1"/>
          </p:cNvSpPr>
          <p:nvPr>
            <p:ph type="ctrTitle"/>
          </p:nvPr>
        </p:nvSpPr>
        <p:spPr>
          <a:xfrm>
            <a:off x="685800" y="381600"/>
            <a:ext cx="7772400" cy="1927079"/>
          </a:xfrm>
        </p:spPr>
        <p:txBody>
          <a:bodyPr>
            <a:noAutofit/>
          </a:bodyPr>
          <a:lstStyle/>
          <a:p>
            <a:br>
              <a:rPr lang="es-ES" sz="2400" b="1" dirty="0">
                <a:solidFill>
                  <a:schemeClr val="bg1"/>
                </a:solidFill>
                <a:latin typeface="Candara" panose="020E0502030303020204" pitchFamily="34" charset="0"/>
                <a:cs typeface="Arial Black"/>
              </a:rPr>
            </a:br>
            <a:r>
              <a:rPr lang="es-ES" sz="2800" b="1" dirty="0">
                <a:solidFill>
                  <a:schemeClr val="bg1"/>
                </a:solidFill>
                <a:latin typeface="Candara" panose="020E0502030303020204" pitchFamily="34" charset="0"/>
                <a:cs typeface="Arial Black"/>
              </a:rPr>
              <a:t>PRIMER JUZGADO DE POLICIA LOCAL DE TALCA</a:t>
            </a:r>
            <a:r>
              <a:rPr lang="es-ES" sz="2400" b="1" dirty="0">
                <a:solidFill>
                  <a:schemeClr val="bg1"/>
                </a:solidFill>
                <a:latin typeface="Candara" panose="020E0502030303020204" pitchFamily="34" charset="0"/>
                <a:cs typeface="Arial Black"/>
              </a:rPr>
              <a:t>	</a:t>
            </a:r>
            <a:br>
              <a:rPr lang="es-ES" sz="2400" b="1" dirty="0">
                <a:solidFill>
                  <a:schemeClr val="bg1"/>
                </a:solidFill>
                <a:latin typeface="Candara" panose="020E0502030303020204" pitchFamily="34" charset="0"/>
                <a:cs typeface="Arial Black"/>
              </a:rPr>
            </a:br>
            <a:r>
              <a:rPr lang="es-ES" sz="2400" b="1" dirty="0">
                <a:solidFill>
                  <a:schemeClr val="bg1"/>
                </a:solidFill>
                <a:latin typeface="Candara" panose="020E0502030303020204" pitchFamily="34" charset="0"/>
                <a:cs typeface="Arial Black"/>
              </a:rPr>
              <a:t>JUEZ</a:t>
            </a:r>
            <a:br>
              <a:rPr lang="es-ES" sz="2400" b="1" dirty="0">
                <a:solidFill>
                  <a:schemeClr val="bg1"/>
                </a:solidFill>
                <a:latin typeface="Candara" panose="020E0502030303020204" pitchFamily="34" charset="0"/>
                <a:cs typeface="Arial Black"/>
              </a:rPr>
            </a:br>
            <a:r>
              <a:rPr lang="es-ES" sz="2400" b="1" dirty="0">
                <a:solidFill>
                  <a:schemeClr val="bg1"/>
                </a:solidFill>
                <a:latin typeface="Candara" panose="020E0502030303020204" pitchFamily="34" charset="0"/>
                <a:cs typeface="Arial Black"/>
              </a:rPr>
              <a:t>SRA.MARIA VICTORIA LLEDÓ TIJERO</a:t>
            </a:r>
            <a:br>
              <a:rPr lang="es-ES" sz="2400" b="1" dirty="0">
                <a:solidFill>
                  <a:schemeClr val="bg1"/>
                </a:solidFill>
                <a:latin typeface="Candara" panose="020E0502030303020204" pitchFamily="34" charset="0"/>
                <a:cs typeface="Arial Black"/>
              </a:rPr>
            </a:br>
            <a:br>
              <a:rPr lang="es-ES" sz="2400" b="1" dirty="0">
                <a:solidFill>
                  <a:schemeClr val="bg1"/>
                </a:solidFill>
                <a:latin typeface="Candara" panose="020E0502030303020204" pitchFamily="34" charset="0"/>
                <a:cs typeface="Arial Black"/>
              </a:rPr>
            </a:br>
            <a:r>
              <a:rPr lang="es-ES" sz="2400" b="1" dirty="0">
                <a:solidFill>
                  <a:schemeClr val="bg1"/>
                </a:solidFill>
                <a:latin typeface="Candara" panose="020E0502030303020204" pitchFamily="34" charset="0"/>
                <a:cs typeface="Arial Black"/>
              </a:rPr>
              <a:t>SECRETARIA ABOGADA</a:t>
            </a:r>
            <a:br>
              <a:rPr lang="es-ES" sz="2400" b="1" dirty="0">
                <a:solidFill>
                  <a:schemeClr val="bg1"/>
                </a:solidFill>
                <a:latin typeface="Candara" panose="020E0502030303020204" pitchFamily="34" charset="0"/>
                <a:cs typeface="Arial Black"/>
              </a:rPr>
            </a:br>
            <a:r>
              <a:rPr lang="es-ES" sz="2400" b="1" dirty="0">
                <a:solidFill>
                  <a:schemeClr val="bg1"/>
                </a:solidFill>
                <a:latin typeface="Candara" panose="020E0502030303020204" pitchFamily="34" charset="0"/>
                <a:cs typeface="Arial Black"/>
              </a:rPr>
              <a:t>SRA. PAMELA QUEZADA APABLAZA</a:t>
            </a:r>
            <a:br>
              <a:rPr lang="es-ES" sz="2400" b="1" dirty="0">
                <a:solidFill>
                  <a:schemeClr val="bg1"/>
                </a:solidFill>
                <a:latin typeface="Candara" panose="020E0502030303020204" pitchFamily="34" charset="0"/>
                <a:cs typeface="Arial Black"/>
              </a:rPr>
            </a:br>
            <a:endParaRPr lang="es-ES" sz="2400" b="1" dirty="0">
              <a:solidFill>
                <a:schemeClr val="bg1"/>
              </a:solidFill>
              <a:latin typeface="Candara" panose="020E0502030303020204" pitchFamily="34" charset="0"/>
              <a:cs typeface="Arial Black"/>
            </a:endParaRPr>
          </a:p>
        </p:txBody>
      </p:sp>
      <p:sp>
        <p:nvSpPr>
          <p:cNvPr id="3" name="Subtítulo 2"/>
          <p:cNvSpPr>
            <a:spLocks noGrp="1"/>
          </p:cNvSpPr>
          <p:nvPr>
            <p:ph type="subTitle" idx="1"/>
          </p:nvPr>
        </p:nvSpPr>
        <p:spPr>
          <a:xfrm>
            <a:off x="1128365" y="2503393"/>
            <a:ext cx="6400800" cy="859525"/>
          </a:xfrm>
        </p:spPr>
        <p:txBody>
          <a:bodyPr>
            <a:normAutofit fontScale="85000" lnSpcReduction="20000"/>
          </a:bodyPr>
          <a:lstStyle/>
          <a:p>
            <a:r>
              <a:rPr lang="es-CL" sz="2000" b="1" dirty="0">
                <a:solidFill>
                  <a:schemeClr val="bg1"/>
                </a:solidFill>
              </a:rPr>
              <a:t>UBICACIÓN: 4 Norte 1154 Piso 3, Talca.</a:t>
            </a:r>
          </a:p>
          <a:p>
            <a:endParaRPr lang="es-CL" sz="2000" b="1" dirty="0">
              <a:solidFill>
                <a:schemeClr val="bg1"/>
              </a:solidFill>
            </a:endParaRPr>
          </a:p>
          <a:p>
            <a:r>
              <a:rPr lang="es-CL" sz="2000" b="1" dirty="0">
                <a:solidFill>
                  <a:schemeClr val="bg1"/>
                </a:solidFill>
              </a:rPr>
              <a:t>Fono 71-2987534  </a:t>
            </a:r>
          </a:p>
          <a:p>
            <a:endParaRPr lang="es-ES" sz="2000" dirty="0">
              <a:solidFill>
                <a:srgbClr val="FFFFFF"/>
              </a:solidFill>
              <a:latin typeface="Arial Narrow"/>
              <a:cs typeface="Arial Narrow"/>
            </a:endParaRPr>
          </a:p>
        </p:txBody>
      </p:sp>
    </p:spTree>
    <p:extLst>
      <p:ext uri="{BB962C8B-B14F-4D97-AF65-F5344CB8AC3E}">
        <p14:creationId xmlns:p14="http://schemas.microsoft.com/office/powerpoint/2010/main" val="41523916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3" descr="plantilla.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1"/>
            <a:ext cx="9144000" cy="5143501"/>
          </a:xfrm>
          <a:prstGeom prst="rect">
            <a:avLst/>
          </a:prstGeom>
        </p:spPr>
      </p:pic>
      <p:sp>
        <p:nvSpPr>
          <p:cNvPr id="3" name="2 Rectángulo"/>
          <p:cNvSpPr/>
          <p:nvPr/>
        </p:nvSpPr>
        <p:spPr>
          <a:xfrm>
            <a:off x="604758" y="1072651"/>
            <a:ext cx="7934483" cy="3754874"/>
          </a:xfrm>
          <a:prstGeom prst="rect">
            <a:avLst/>
          </a:prstGeom>
        </p:spPr>
        <p:txBody>
          <a:bodyPr wrap="square">
            <a:spAutoFit/>
          </a:bodyPr>
          <a:lstStyle/>
          <a:p>
            <a:pPr marL="457200" marR="0" lvl="0" indent="-457200" algn="just" defTabSz="457200" rtl="0" eaLnBrk="1" fontAlgn="auto" latinLnBrk="0" hangingPunct="1">
              <a:lnSpc>
                <a:spcPct val="100000"/>
              </a:lnSpc>
              <a:spcBef>
                <a:spcPts val="0"/>
              </a:spcBef>
              <a:spcAft>
                <a:spcPts val="0"/>
              </a:spcAft>
              <a:buClrTx/>
              <a:buSzTx/>
              <a:buAutoNum type="arabicPeriod" startAt="6"/>
              <a:tabLst/>
              <a:defRPr/>
            </a:pPr>
            <a:r>
              <a:rPr kumimoji="0" lang="es-CL" sz="2000" b="1" i="0" u="none" strike="noStrike" kern="1200" cap="none" spc="0" normalizeH="0" baseline="0" noProof="0" dirty="0">
                <a:ln>
                  <a:noFill/>
                </a:ln>
                <a:solidFill>
                  <a:prstClr val="black"/>
                </a:solidFill>
                <a:effectLst/>
                <a:uLnTx/>
                <a:uFillTx/>
                <a:latin typeface="Calibri"/>
                <a:ea typeface="+mn-ea"/>
                <a:cs typeface="+mn-cs"/>
              </a:rPr>
              <a:t>Cumplir labores  en  establecimientos  hospitalarios  en  los   mismos  días  en  que  funcionen  las  mesas receptoras lo que deberá ser acreditado.</a:t>
            </a:r>
          </a:p>
          <a:p>
            <a:pPr marL="457200" marR="0" lvl="0" indent="-457200" algn="just" defTabSz="457200" rtl="0" eaLnBrk="1" fontAlgn="auto" latinLnBrk="0" hangingPunct="1">
              <a:lnSpc>
                <a:spcPct val="100000"/>
              </a:lnSpc>
              <a:spcBef>
                <a:spcPts val="0"/>
              </a:spcBef>
              <a:spcAft>
                <a:spcPts val="0"/>
              </a:spcAft>
              <a:buClrTx/>
              <a:buSzTx/>
              <a:buAutoNum type="arabicPeriod" startAt="6"/>
              <a:tabLst/>
              <a:defRPr/>
            </a:pPr>
            <a:r>
              <a:rPr kumimoji="0" lang="es-CL" sz="2000" b="1" i="0" u="none" strike="noStrike" kern="1200" cap="none" spc="0" normalizeH="0" baseline="0" noProof="0" dirty="0">
                <a:ln>
                  <a:noFill/>
                </a:ln>
                <a:solidFill>
                  <a:prstClr val="black"/>
                </a:solidFill>
                <a:effectLst/>
                <a:uLnTx/>
                <a:uFillTx/>
                <a:latin typeface="Calibri"/>
                <a:ea typeface="+mn-ea"/>
                <a:cs typeface="+mn-cs"/>
              </a:rPr>
              <a:t>Tratarse   de   personas  gestantes  durante  todo  el período   de   embarazo.   También   se   considerará  dentro de esta causal  al padre o madre de un hijo o hija menor   de   dos  años  al  día  en  que  funcionen  las mesas receptoras.</a:t>
            </a:r>
          </a:p>
          <a:p>
            <a:pPr marL="457200" marR="0" lvl="0" indent="-457200" algn="just" defTabSz="457200" rtl="0" eaLnBrk="1" fontAlgn="auto" latinLnBrk="0" hangingPunct="1">
              <a:lnSpc>
                <a:spcPct val="100000"/>
              </a:lnSpc>
              <a:spcBef>
                <a:spcPts val="0"/>
              </a:spcBef>
              <a:spcAft>
                <a:spcPts val="0"/>
              </a:spcAft>
              <a:buClrTx/>
              <a:buSzTx/>
              <a:buAutoNum type="arabicPeriod" startAt="6"/>
              <a:tabLst/>
              <a:defRPr/>
            </a:pPr>
            <a:r>
              <a:rPr kumimoji="0" lang="es-CL" sz="2000" b="1" i="0" u="none" strike="noStrike" kern="1200" cap="none" spc="0" normalizeH="0" baseline="0" noProof="0" dirty="0">
                <a:ln>
                  <a:noFill/>
                </a:ln>
                <a:solidFill>
                  <a:prstClr val="black"/>
                </a:solidFill>
                <a:effectLst/>
                <a:uLnTx/>
                <a:uFillTx/>
                <a:latin typeface="Calibri"/>
                <a:ea typeface="+mn-ea"/>
                <a:cs typeface="+mn-cs"/>
              </a:rPr>
              <a:t>Estar al cuidado de un adulto mayor en situación de dependencia  o  de  una   persona   en   situación  de discapacidad  en  los mismos  días  en que funcionen las mesas receptoras.</a:t>
            </a:r>
          </a:p>
          <a:p>
            <a:pPr algn="ctr"/>
            <a:endParaRPr lang="es-CL" b="1" dirty="0"/>
          </a:p>
          <a:p>
            <a:pPr algn="ctr"/>
            <a:r>
              <a:rPr lang="es-ES_tradnl" sz="2000" b="1" u="sng" dirty="0"/>
              <a:t>Todo debe ser acreditado</a:t>
            </a:r>
            <a:endParaRPr lang="es-CL" sz="2000" b="1" u="sng" dirty="0"/>
          </a:p>
        </p:txBody>
      </p:sp>
    </p:spTree>
    <p:extLst>
      <p:ext uri="{BB962C8B-B14F-4D97-AF65-F5344CB8AC3E}">
        <p14:creationId xmlns:p14="http://schemas.microsoft.com/office/powerpoint/2010/main" val="33262509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3" descr="plantilla.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3" name="2 Rectángulo"/>
          <p:cNvSpPr/>
          <p:nvPr/>
        </p:nvSpPr>
        <p:spPr>
          <a:xfrm>
            <a:off x="788276" y="1279089"/>
            <a:ext cx="7388772" cy="2246769"/>
          </a:xfrm>
          <a:prstGeom prst="rect">
            <a:avLst/>
          </a:prstGeom>
        </p:spPr>
        <p:txBody>
          <a:bodyPr wrap="square">
            <a:spAutoFit/>
          </a:bodyPr>
          <a:lstStyle/>
          <a:p>
            <a:pPr algn="ctr"/>
            <a:r>
              <a:rPr lang="es-CL" sz="2000" b="1" dirty="0"/>
              <a:t>REVISIÓN DE LAS EXCUSAS</a:t>
            </a:r>
          </a:p>
          <a:p>
            <a:pPr algn="just"/>
            <a:endParaRPr lang="es-CL" sz="2000" b="1" dirty="0"/>
          </a:p>
          <a:p>
            <a:pPr algn="just"/>
            <a:r>
              <a:rPr lang="es-CL" sz="2000" b="1" dirty="0"/>
              <a:t>La Junta Electoral a partir del 2° hasta el 5° día desde la publicación se reunirá para conocer y pronunciarse sobre las excusas. </a:t>
            </a:r>
          </a:p>
          <a:p>
            <a:pPr algn="just"/>
            <a:r>
              <a:rPr lang="es-CL" sz="2000" b="1" dirty="0"/>
              <a:t>Aceptada la excusa o exclusión la Junta Electoral designará inmediatamente al </a:t>
            </a:r>
            <a:r>
              <a:rPr lang="es-CL" sz="2000" b="1" u="sng" dirty="0">
                <a:effectLst>
                  <a:outerShdw blurRad="38100" dist="38100" dir="2700000" algn="tl">
                    <a:srgbClr val="000000">
                      <a:alpha val="43137"/>
                    </a:srgbClr>
                  </a:outerShdw>
                </a:effectLst>
              </a:rPr>
              <a:t>reemplazante</a:t>
            </a:r>
            <a:r>
              <a:rPr lang="es-CL" sz="2000" b="1" dirty="0"/>
              <a:t> y se publicará el acta dos días después en un diario.</a:t>
            </a:r>
            <a:endParaRPr lang="es-ES" sz="2000" dirty="0"/>
          </a:p>
        </p:txBody>
      </p:sp>
    </p:spTree>
    <p:extLst>
      <p:ext uri="{BB962C8B-B14F-4D97-AF65-F5344CB8AC3E}">
        <p14:creationId xmlns:p14="http://schemas.microsoft.com/office/powerpoint/2010/main" val="2930019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3" descr="plantilla.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42042" y="0"/>
            <a:ext cx="9059916" cy="5143500"/>
          </a:xfrm>
          <a:prstGeom prst="rect">
            <a:avLst/>
          </a:prstGeom>
        </p:spPr>
      </p:pic>
      <p:sp>
        <p:nvSpPr>
          <p:cNvPr id="3" name="2 Rectángulo"/>
          <p:cNvSpPr/>
          <p:nvPr/>
        </p:nvSpPr>
        <p:spPr>
          <a:xfrm>
            <a:off x="873434" y="1294477"/>
            <a:ext cx="7397131" cy="2554545"/>
          </a:xfrm>
          <a:prstGeom prst="rect">
            <a:avLst/>
          </a:prstGeom>
        </p:spPr>
        <p:txBody>
          <a:bodyPr wrap="square">
            <a:spAutoFit/>
          </a:bodyPr>
          <a:lstStyle/>
          <a:p>
            <a:pPr lvl="0" algn="ctr"/>
            <a:r>
              <a:rPr lang="es-CL" sz="2000" b="1" dirty="0"/>
              <a:t>SANCIÓN POR INCUMPLIMENTO</a:t>
            </a:r>
          </a:p>
          <a:p>
            <a:pPr lvl="0"/>
            <a:endParaRPr lang="es-CL" sz="2000" b="1" dirty="0"/>
          </a:p>
          <a:p>
            <a:pPr lvl="0" algn="just"/>
            <a:r>
              <a:rPr lang="es-CL" sz="2000" b="1" dirty="0"/>
              <a:t>Artículo 151: El delegado de la Junta Electoral o el miembro de una Mesa Receptora de Sufragios o de un Colegio Escrutador que no concurriere a sus funciones sufrirá la pena de multa a beneficio municipal de </a:t>
            </a:r>
            <a:r>
              <a:rPr lang="es-CL" sz="2000" b="1" u="sng" dirty="0">
                <a:effectLst>
                  <a:outerShdw blurRad="38100" dist="38100" dir="2700000" algn="tl">
                    <a:srgbClr val="000000">
                      <a:alpha val="43137"/>
                    </a:srgbClr>
                  </a:outerShdw>
                </a:effectLst>
              </a:rPr>
              <a:t>2 a 8 unidades tributarias mensuales</a:t>
            </a:r>
            <a:r>
              <a:rPr lang="es-CL" sz="2000" b="1" dirty="0"/>
              <a:t>, salvo que teniendo una excusa válida de las señaladas en el artículo 49, no hubiese podido presentarla oportunamente.</a:t>
            </a:r>
          </a:p>
        </p:txBody>
      </p:sp>
    </p:spTree>
    <p:extLst>
      <p:ext uri="{BB962C8B-B14F-4D97-AF65-F5344CB8AC3E}">
        <p14:creationId xmlns:p14="http://schemas.microsoft.com/office/powerpoint/2010/main" val="3237760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3" descr="plantilla.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3" name="2 Rectángulo"/>
          <p:cNvSpPr/>
          <p:nvPr/>
        </p:nvSpPr>
        <p:spPr>
          <a:xfrm>
            <a:off x="969848" y="1499806"/>
            <a:ext cx="7204303" cy="1938992"/>
          </a:xfrm>
          <a:prstGeom prst="rect">
            <a:avLst/>
          </a:prstGeom>
        </p:spPr>
        <p:txBody>
          <a:bodyPr wrap="square">
            <a:spAutoFit/>
          </a:bodyPr>
          <a:lstStyle/>
          <a:p>
            <a:pPr algn="ctr"/>
            <a:r>
              <a:rPr lang="es-ES_tradnl" sz="2000" b="1" dirty="0"/>
              <a:t>DE LOS MIEMBROS DE COLEGIOS ESCRUTADORES</a:t>
            </a:r>
          </a:p>
          <a:p>
            <a:pPr algn="ctr"/>
            <a:endParaRPr lang="es-ES_tradnl" sz="2000" b="1" dirty="0"/>
          </a:p>
          <a:p>
            <a:pPr algn="ctr"/>
            <a:endParaRPr lang="es-CL" sz="2000" b="1" dirty="0"/>
          </a:p>
          <a:p>
            <a:pPr algn="just"/>
            <a:r>
              <a:rPr lang="es-CL" sz="2000" b="1" dirty="0"/>
              <a:t>En el caso de los miembros de los Colegios Escrutadores, en lo que dice relación con la designación, excusas y sanciones se rigen por las mismas normas establecidas para los vocales de mesa.</a:t>
            </a:r>
          </a:p>
        </p:txBody>
      </p:sp>
    </p:spTree>
    <p:extLst>
      <p:ext uri="{BB962C8B-B14F-4D97-AF65-F5344CB8AC3E}">
        <p14:creationId xmlns:p14="http://schemas.microsoft.com/office/powerpoint/2010/main" val="42236456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3" descr="plantilla.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3" name="2 Rectángulo"/>
          <p:cNvSpPr/>
          <p:nvPr/>
        </p:nvSpPr>
        <p:spPr>
          <a:xfrm>
            <a:off x="699931" y="1082443"/>
            <a:ext cx="7744138" cy="3170099"/>
          </a:xfrm>
          <a:prstGeom prst="rect">
            <a:avLst/>
          </a:prstGeom>
        </p:spPr>
        <p:txBody>
          <a:bodyPr wrap="square">
            <a:spAutoFit/>
          </a:bodyPr>
          <a:lstStyle/>
          <a:p>
            <a:pPr algn="ctr"/>
            <a:r>
              <a:rPr lang="es-ES_tradnl" sz="2000" b="1" dirty="0"/>
              <a:t>LEY 21.200 MODIFICA EL CAPITULO XV DE LA</a:t>
            </a:r>
          </a:p>
          <a:p>
            <a:pPr algn="ctr"/>
            <a:r>
              <a:rPr lang="es-ES_tradnl" sz="2000" b="1" dirty="0"/>
              <a:t> CONSTITUCIÓN POLÍTICA DE LA REPÚBLICA</a:t>
            </a:r>
          </a:p>
          <a:p>
            <a:pPr algn="ctr"/>
            <a:endParaRPr lang="es-ES_tradnl" sz="2000" b="1" dirty="0"/>
          </a:p>
          <a:p>
            <a:pPr algn="ctr"/>
            <a:r>
              <a:rPr lang="es-ES_tradnl" sz="2000" b="1" dirty="0"/>
              <a:t>DE LOS VOTANTES</a:t>
            </a:r>
          </a:p>
          <a:p>
            <a:pPr algn="ctr"/>
            <a:endParaRPr lang="es-CL" sz="2000" b="1" dirty="0"/>
          </a:p>
          <a:p>
            <a:pPr algn="just"/>
            <a:r>
              <a:rPr lang="es-ES_tradnl" sz="2000" b="1" dirty="0"/>
              <a:t>De Acuerdo al Art. 142. El sufragio será obligatorio para los electores en todas las elecciones y plebiscitos.</a:t>
            </a:r>
          </a:p>
          <a:p>
            <a:pPr algn="just"/>
            <a:r>
              <a:rPr lang="es-ES_tradnl" sz="2000" b="1" dirty="0"/>
              <a:t>El conocimiento de la infracción señalada corresponderá al Juez de Policía Local de la comuna donde se cometieron tales infracciones, de acuerdo con el procedimiento establecido en la Ley Nº18.287.</a:t>
            </a:r>
          </a:p>
        </p:txBody>
      </p:sp>
    </p:spTree>
    <p:extLst>
      <p:ext uri="{BB962C8B-B14F-4D97-AF65-F5344CB8AC3E}">
        <p14:creationId xmlns:p14="http://schemas.microsoft.com/office/powerpoint/2010/main" val="523394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3" descr="plantilla.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1"/>
            <a:ext cx="9144000" cy="5143499"/>
          </a:xfrm>
          <a:prstGeom prst="rect">
            <a:avLst/>
          </a:prstGeom>
        </p:spPr>
      </p:pic>
      <p:sp>
        <p:nvSpPr>
          <p:cNvPr id="3" name="2 Rectángulo"/>
          <p:cNvSpPr/>
          <p:nvPr/>
        </p:nvSpPr>
        <p:spPr>
          <a:xfrm>
            <a:off x="515007" y="1149899"/>
            <a:ext cx="7662621" cy="2862322"/>
          </a:xfrm>
          <a:prstGeom prst="rect">
            <a:avLst/>
          </a:prstGeom>
        </p:spPr>
        <p:txBody>
          <a:bodyPr wrap="square">
            <a:spAutoFit/>
          </a:bodyPr>
          <a:lstStyle/>
          <a:p>
            <a:pPr algn="just"/>
            <a:r>
              <a:rPr lang="es-CL" sz="2000" b="1" dirty="0"/>
              <a:t>El ciudadano que no sufragare será penado con una multa a beneficio municipal de </a:t>
            </a:r>
            <a:r>
              <a:rPr lang="es-CL" sz="2000" b="1" u="sng" dirty="0"/>
              <a:t>0,5 a 3 unidades tributarias mensuales.</a:t>
            </a:r>
          </a:p>
          <a:p>
            <a:pPr algn="just"/>
            <a:r>
              <a:rPr lang="es-CL" sz="2000" b="1" dirty="0"/>
              <a:t>No incurrirá en esta sanción el ciudadano que haya dejado de cumplir su obligación por enfermedad, ausencia del país, encontrarse el día del plebiscito en un lugar situado a más de doscientos kilómetros de aquél en que se encontrare registrado su domicilio electoral o por otro impedimento grave, debidamente comprobado ante el Juez competente, quien apreciará la prueba de acuerdo a las reglas de la sana crítica. </a:t>
            </a:r>
            <a:endParaRPr lang="es-CL" sz="2000" dirty="0"/>
          </a:p>
        </p:txBody>
      </p:sp>
    </p:spTree>
    <p:extLst>
      <p:ext uri="{BB962C8B-B14F-4D97-AF65-F5344CB8AC3E}">
        <p14:creationId xmlns:p14="http://schemas.microsoft.com/office/powerpoint/2010/main" val="21285450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3" descr="plantilla.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0"/>
            <a:ext cx="9143999" cy="5143500"/>
          </a:xfrm>
          <a:prstGeom prst="rect">
            <a:avLst/>
          </a:prstGeom>
        </p:spPr>
      </p:pic>
      <p:sp>
        <p:nvSpPr>
          <p:cNvPr id="4" name="1 Marcador de contenido"/>
          <p:cNvSpPr txBox="1">
            <a:spLocks/>
          </p:cNvSpPr>
          <p:nvPr/>
        </p:nvSpPr>
        <p:spPr>
          <a:xfrm>
            <a:off x="872067" y="784800"/>
            <a:ext cx="7408333" cy="3520800"/>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a:buNone/>
            </a:pPr>
            <a:endParaRPr lang="es-ES_tradnl" sz="3600" b="1" dirty="0"/>
          </a:p>
          <a:p>
            <a:pPr marL="0" indent="0" algn="ctr">
              <a:buFont typeface="Arial"/>
              <a:buNone/>
            </a:pPr>
            <a:r>
              <a:rPr lang="es-ES_tradnl" sz="3600" b="1" dirty="0"/>
              <a:t>TALCA</a:t>
            </a:r>
          </a:p>
          <a:p>
            <a:pPr marL="0" indent="0" algn="ctr">
              <a:buFont typeface="Arial"/>
              <a:buNone/>
            </a:pPr>
            <a:endParaRPr lang="es-ES_tradnl" sz="3600" b="1" dirty="0"/>
          </a:p>
          <a:p>
            <a:pPr marL="0" indent="0" algn="ctr">
              <a:buFont typeface="Arial"/>
              <a:buNone/>
            </a:pPr>
            <a:r>
              <a:rPr lang="es-ES_tradnl" sz="3600" b="1" dirty="0"/>
              <a:t>JULIO AÑO 2023</a:t>
            </a:r>
            <a:endParaRPr lang="es-CL" sz="3600" b="1" dirty="0"/>
          </a:p>
        </p:txBody>
      </p:sp>
    </p:spTree>
    <p:extLst>
      <p:ext uri="{BB962C8B-B14F-4D97-AF65-F5344CB8AC3E}">
        <p14:creationId xmlns:p14="http://schemas.microsoft.com/office/powerpoint/2010/main" val="10616685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descr="PLAZA DRONE.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0"/>
            <a:ext cx="9144000" cy="5135483"/>
          </a:xfrm>
          <a:prstGeom prst="rect">
            <a:avLst/>
          </a:prstGeom>
        </p:spPr>
      </p:pic>
      <p:pic>
        <p:nvPicPr>
          <p:cNvPr id="4" name="Imagen 3" descr="fotos.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42340382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endParaRPr lang="es-ES"/>
          </a:p>
        </p:txBody>
      </p:sp>
      <p:pic>
        <p:nvPicPr>
          <p:cNvPr id="5" name="Imagen 4" descr="final.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07888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endParaRPr lang="es-ES"/>
          </a:p>
        </p:txBody>
      </p:sp>
      <p:pic>
        <p:nvPicPr>
          <p:cNvPr id="4" name="Imagen 3" descr="titulo.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5" name="Título 1"/>
          <p:cNvSpPr txBox="1">
            <a:spLocks/>
          </p:cNvSpPr>
          <p:nvPr/>
        </p:nvSpPr>
        <p:spPr>
          <a:xfrm>
            <a:off x="1424345" y="1912075"/>
            <a:ext cx="4284906" cy="1102519"/>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s-ES" sz="2400" dirty="0">
              <a:solidFill>
                <a:schemeClr val="bg1"/>
              </a:solidFill>
              <a:latin typeface="Arial Black"/>
              <a:cs typeface="Arial Black"/>
            </a:endParaRPr>
          </a:p>
        </p:txBody>
      </p:sp>
      <p:sp>
        <p:nvSpPr>
          <p:cNvPr id="7" name="6 Rectángulo"/>
          <p:cNvSpPr/>
          <p:nvPr/>
        </p:nvSpPr>
        <p:spPr>
          <a:xfrm>
            <a:off x="960851" y="592679"/>
            <a:ext cx="4572000" cy="3108543"/>
          </a:xfrm>
          <a:prstGeom prst="rect">
            <a:avLst/>
          </a:prstGeom>
        </p:spPr>
        <p:txBody>
          <a:bodyPr>
            <a:spAutoFit/>
          </a:bodyPr>
          <a:lstStyle/>
          <a:p>
            <a:pPr lvl="0" algn="ctr" defTabSz="914400"/>
            <a:r>
              <a:rPr lang="es-CL" sz="2800" b="1" dirty="0">
                <a:solidFill>
                  <a:schemeClr val="bg1"/>
                </a:solidFill>
                <a:latin typeface="Candara"/>
              </a:rPr>
              <a:t>HORARIO DE ATENCIÓN AL PÚBLICO</a:t>
            </a:r>
          </a:p>
          <a:p>
            <a:pPr lvl="0" algn="just" defTabSz="914400"/>
            <a:endParaRPr lang="es-CL" sz="2800" b="1" dirty="0">
              <a:solidFill>
                <a:schemeClr val="bg1"/>
              </a:solidFill>
              <a:latin typeface="Candara"/>
            </a:endParaRPr>
          </a:p>
          <a:p>
            <a:pPr lvl="0" algn="ctr" defTabSz="914400"/>
            <a:r>
              <a:rPr lang="es-CL" sz="2800" b="1" dirty="0">
                <a:solidFill>
                  <a:schemeClr val="bg1"/>
                </a:solidFill>
                <a:latin typeface="Candara"/>
              </a:rPr>
              <a:t>LUNES: 14:30 a 17:30 horas</a:t>
            </a:r>
          </a:p>
          <a:p>
            <a:pPr lvl="0" algn="just" defTabSz="914400"/>
            <a:endParaRPr lang="es-CL" sz="2800" b="1" dirty="0">
              <a:solidFill>
                <a:schemeClr val="bg1"/>
              </a:solidFill>
              <a:latin typeface="Candara"/>
            </a:endParaRPr>
          </a:p>
          <a:p>
            <a:pPr lvl="0" algn="ctr" defTabSz="914400"/>
            <a:r>
              <a:rPr lang="es-CL" sz="2800" b="1" dirty="0">
                <a:solidFill>
                  <a:schemeClr val="bg1"/>
                </a:solidFill>
                <a:latin typeface="Candara"/>
              </a:rPr>
              <a:t>MARTES a VIERNES</a:t>
            </a:r>
          </a:p>
          <a:p>
            <a:pPr lvl="0" algn="ctr" defTabSz="914400"/>
            <a:r>
              <a:rPr lang="es-CL" sz="2800" b="1" dirty="0">
                <a:solidFill>
                  <a:schemeClr val="bg1"/>
                </a:solidFill>
                <a:latin typeface="Candara"/>
              </a:rPr>
              <a:t>09:00 a 13:00 horas.</a:t>
            </a:r>
          </a:p>
        </p:txBody>
      </p:sp>
    </p:spTree>
    <p:extLst>
      <p:ext uri="{BB962C8B-B14F-4D97-AF65-F5344CB8AC3E}">
        <p14:creationId xmlns:p14="http://schemas.microsoft.com/office/powerpoint/2010/main" val="3878262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plantilla.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3" name="Marcador de contenido 2"/>
          <p:cNvSpPr>
            <a:spLocks noGrp="1"/>
          </p:cNvSpPr>
          <p:nvPr>
            <p:ph idx="1"/>
          </p:nvPr>
        </p:nvSpPr>
        <p:spPr>
          <a:xfrm>
            <a:off x="1103868" y="669600"/>
            <a:ext cx="6931813" cy="3925023"/>
          </a:xfrm>
        </p:spPr>
        <p:txBody>
          <a:bodyPr>
            <a:normAutofit/>
          </a:bodyPr>
          <a:lstStyle/>
          <a:p>
            <a:pPr marL="0" lvl="0" indent="0" algn="ctr" defTabSz="914400">
              <a:spcBef>
                <a:spcPts val="0"/>
              </a:spcBef>
              <a:buNone/>
            </a:pPr>
            <a:r>
              <a:rPr lang="es-ES_tradnl" sz="2200" b="1" dirty="0">
                <a:solidFill>
                  <a:prstClr val="black"/>
                </a:solidFill>
                <a:latin typeface="Candara"/>
              </a:rPr>
              <a:t>VOCALES DE MESA</a:t>
            </a:r>
          </a:p>
          <a:p>
            <a:pPr marL="0" lvl="0" indent="0" algn="ctr" defTabSz="914400">
              <a:spcBef>
                <a:spcPts val="0"/>
              </a:spcBef>
              <a:buNone/>
            </a:pPr>
            <a:endParaRPr lang="es-CL" sz="2200" b="1" dirty="0">
              <a:solidFill>
                <a:prstClr val="black"/>
              </a:solidFill>
              <a:latin typeface="Candara"/>
            </a:endParaRPr>
          </a:p>
          <a:p>
            <a:pPr marL="0" lvl="0" indent="0" defTabSz="914400">
              <a:spcBef>
                <a:spcPts val="0"/>
              </a:spcBef>
              <a:buNone/>
            </a:pPr>
            <a:r>
              <a:rPr lang="es-CL" sz="2200" b="1" dirty="0">
                <a:solidFill>
                  <a:prstClr val="black"/>
                </a:solidFill>
                <a:latin typeface="Candara"/>
              </a:rPr>
              <a:t>La Ley 18.700 sobre Votaciones Populares y Escrutinios</a:t>
            </a:r>
          </a:p>
          <a:p>
            <a:pPr marL="0" lvl="0" indent="0" defTabSz="914400">
              <a:spcBef>
                <a:spcPts val="0"/>
              </a:spcBef>
              <a:buNone/>
            </a:pPr>
            <a:r>
              <a:rPr lang="es-ES_tradnl" sz="2200" b="1" dirty="0">
                <a:solidFill>
                  <a:prstClr val="black"/>
                </a:solidFill>
                <a:latin typeface="Candara"/>
              </a:rPr>
              <a:t> </a:t>
            </a:r>
            <a:r>
              <a:rPr lang="es-CL" sz="2200" b="1" dirty="0">
                <a:solidFill>
                  <a:prstClr val="black"/>
                </a:solidFill>
                <a:latin typeface="Candara"/>
              </a:rPr>
              <a:t> </a:t>
            </a:r>
          </a:p>
          <a:p>
            <a:pPr marL="0" lvl="0" indent="0" algn="just" defTabSz="914400">
              <a:spcBef>
                <a:spcPts val="0"/>
              </a:spcBef>
              <a:buNone/>
            </a:pPr>
            <a:r>
              <a:rPr lang="es-CL" sz="2200" b="1" dirty="0">
                <a:solidFill>
                  <a:prstClr val="black"/>
                </a:solidFill>
                <a:latin typeface="Candara"/>
              </a:rPr>
              <a:t>Es la que regula esta materia y establece que desde una nómina entregada por el SERVEL, la Junta Electoral procede a la designación de los </a:t>
            </a:r>
            <a:r>
              <a:rPr lang="es-CL" sz="2200" b="1" u="sng" dirty="0">
                <a:solidFill>
                  <a:prstClr val="black"/>
                </a:solidFill>
                <a:effectLst>
                  <a:outerShdw blurRad="38100" dist="38100" dir="2700000" algn="tl">
                    <a:srgbClr val="000000">
                      <a:alpha val="43137"/>
                    </a:srgbClr>
                  </a:outerShdw>
                </a:effectLst>
                <a:latin typeface="Candara"/>
              </a:rPr>
              <a:t>Vocales de Mesa </a:t>
            </a:r>
            <a:r>
              <a:rPr lang="es-CL" sz="2200" b="1" dirty="0">
                <a:solidFill>
                  <a:prstClr val="black"/>
                </a:solidFill>
                <a:latin typeface="Candara"/>
              </a:rPr>
              <a:t>en los términos que establece el Art. 46 de la respectiva Ley.</a:t>
            </a:r>
          </a:p>
          <a:p>
            <a:pPr marL="0" lvl="0" indent="0" algn="just" defTabSz="914400">
              <a:spcBef>
                <a:spcPts val="0"/>
              </a:spcBef>
              <a:buNone/>
            </a:pPr>
            <a:r>
              <a:rPr lang="es-CL" sz="2200" b="1" dirty="0">
                <a:solidFill>
                  <a:prstClr val="black"/>
                </a:solidFill>
                <a:latin typeface="Candara"/>
              </a:rPr>
              <a:t>Las mesas se deben componer con 5 miembros pero pueden funcionar con mínimo 3 de ellos.</a:t>
            </a:r>
          </a:p>
          <a:p>
            <a:pPr marL="0" lvl="0" indent="0" defTabSz="914400">
              <a:spcBef>
                <a:spcPts val="0"/>
              </a:spcBef>
              <a:buNone/>
            </a:pPr>
            <a:r>
              <a:rPr lang="es-CL" sz="2400" b="1" dirty="0">
                <a:solidFill>
                  <a:prstClr val="black"/>
                </a:solidFill>
                <a:latin typeface="Candara"/>
              </a:rPr>
              <a:t> </a:t>
            </a:r>
          </a:p>
          <a:p>
            <a:endParaRPr lang="es-ES" sz="1600" dirty="0">
              <a:solidFill>
                <a:srgbClr val="404040"/>
              </a:solidFill>
              <a:latin typeface="Arial Narrow"/>
              <a:cs typeface="Arial Narrow"/>
            </a:endParaRPr>
          </a:p>
        </p:txBody>
      </p:sp>
    </p:spTree>
    <p:extLst>
      <p:ext uri="{BB962C8B-B14F-4D97-AF65-F5344CB8AC3E}">
        <p14:creationId xmlns:p14="http://schemas.microsoft.com/office/powerpoint/2010/main" val="4114479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3" descr="plantilla.jpg">
            <a:extLst>
              <a:ext uri="{FF2B5EF4-FFF2-40B4-BE49-F238E27FC236}">
                <a16:creationId xmlns:a16="http://schemas.microsoft.com/office/drawing/2014/main" id="{FB86DA5C-DD72-7444-9739-52F4E02149E7}"/>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10262"/>
            <a:ext cx="9144000" cy="5143500"/>
          </a:xfrm>
          <a:prstGeom prst="rect">
            <a:avLst/>
          </a:prstGeom>
        </p:spPr>
      </p:pic>
      <p:sp>
        <p:nvSpPr>
          <p:cNvPr id="4" name="3 Rectángulo"/>
          <p:cNvSpPr/>
          <p:nvPr/>
        </p:nvSpPr>
        <p:spPr>
          <a:xfrm>
            <a:off x="746234" y="1497109"/>
            <a:ext cx="7788166" cy="2246769"/>
          </a:xfrm>
          <a:prstGeom prst="rect">
            <a:avLst/>
          </a:prstGeom>
        </p:spPr>
        <p:txBody>
          <a:bodyPr wrap="square">
            <a:spAutoFit/>
          </a:bodyPr>
          <a:lstStyle/>
          <a:p>
            <a:pPr algn="just"/>
            <a:r>
              <a:rPr lang="es-CL" sz="2000" b="1" dirty="0"/>
              <a:t>El Servicio Electoral deberá poner a disposición del público en forma permanente, a través de su sitio web y de una línea telefónica, un sistema de consulta donde cada elector podrá verificar mediante su número de cédula de identidad o nombre, el hecho de su inscripción, la circunscripción y comuna, en caso de circunscripciones nacionales; o país y ciudad, en caso de circunscripciones en el extranjero, donde se encuentra inscrito y si está habilitado para votar en la próxima elección. </a:t>
            </a:r>
          </a:p>
        </p:txBody>
      </p:sp>
    </p:spTree>
    <p:extLst>
      <p:ext uri="{BB962C8B-B14F-4D97-AF65-F5344CB8AC3E}">
        <p14:creationId xmlns:p14="http://schemas.microsoft.com/office/powerpoint/2010/main" val="2996042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descr="plantilla.jpg"/>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5" name="4 Rectángulo"/>
          <p:cNvSpPr/>
          <p:nvPr/>
        </p:nvSpPr>
        <p:spPr>
          <a:xfrm>
            <a:off x="777766" y="1365489"/>
            <a:ext cx="7283668" cy="1938992"/>
          </a:xfrm>
          <a:prstGeom prst="rect">
            <a:avLst/>
          </a:prstGeom>
        </p:spPr>
        <p:txBody>
          <a:bodyPr wrap="square">
            <a:spAutoFit/>
          </a:bodyPr>
          <a:lstStyle/>
          <a:p>
            <a:pPr lvl="0" algn="just">
              <a:buClr>
                <a:srgbClr val="E48312"/>
              </a:buClr>
            </a:pPr>
            <a:r>
              <a:rPr lang="es-CL" sz="2000" b="1" dirty="0">
                <a:solidFill>
                  <a:srgbClr val="000000">
                    <a:lumMod val="75000"/>
                    <a:lumOff val="25000"/>
                  </a:srgbClr>
                </a:solidFill>
              </a:rPr>
              <a:t>Adicionalmente, para cada elección o plebiscito y al menos durante los veintidós días anteriores a su realización, dicho sistema deberá informar también el </a:t>
            </a:r>
            <a:r>
              <a:rPr lang="es-CL" sz="2000" b="1" u="sng" dirty="0">
                <a:solidFill>
                  <a:srgbClr val="000000">
                    <a:lumMod val="75000"/>
                    <a:lumOff val="25000"/>
                  </a:srgbClr>
                </a:solidFill>
                <a:effectLst>
                  <a:outerShdw blurRad="38100" dist="38100" dir="2700000" algn="tl">
                    <a:srgbClr val="000000">
                      <a:alpha val="43137"/>
                    </a:srgbClr>
                  </a:outerShdw>
                </a:effectLst>
              </a:rPr>
              <a:t>local de votación</a:t>
            </a:r>
            <a:r>
              <a:rPr lang="es-CL" sz="2000" b="1" dirty="0">
                <a:solidFill>
                  <a:srgbClr val="000000">
                    <a:lumMod val="75000"/>
                    <a:lumOff val="25000"/>
                  </a:srgbClr>
                </a:solidFill>
              </a:rPr>
              <a:t>, con indicación de su dirección y la </a:t>
            </a:r>
            <a:r>
              <a:rPr lang="es-CL" sz="2000" b="1" u="sng" dirty="0">
                <a:solidFill>
                  <a:srgbClr val="000000">
                    <a:lumMod val="75000"/>
                    <a:lumOff val="25000"/>
                  </a:srgbClr>
                </a:solidFill>
                <a:effectLst>
                  <a:outerShdw blurRad="38100" dist="38100" dir="2700000" algn="tl">
                    <a:srgbClr val="000000">
                      <a:alpha val="43137"/>
                    </a:srgbClr>
                  </a:outerShdw>
                </a:effectLst>
              </a:rPr>
              <a:t>mesa receptora </a:t>
            </a:r>
            <a:r>
              <a:rPr lang="es-CL" sz="2000" b="1" dirty="0">
                <a:solidFill>
                  <a:srgbClr val="000000">
                    <a:lumMod val="75000"/>
                    <a:lumOff val="25000"/>
                  </a:srgbClr>
                </a:solidFill>
              </a:rPr>
              <a:t>de sufragios donde le corresponderá votar a cada elector, y si ha sido </a:t>
            </a:r>
            <a:r>
              <a:rPr lang="es-CL" sz="2000" b="1" u="sng" dirty="0">
                <a:solidFill>
                  <a:srgbClr val="000000">
                    <a:lumMod val="75000"/>
                    <a:lumOff val="25000"/>
                  </a:srgbClr>
                </a:solidFill>
                <a:effectLst>
                  <a:outerShdw blurRad="38100" dist="38100" dir="2700000" algn="tl">
                    <a:srgbClr val="000000">
                      <a:alpha val="43137"/>
                    </a:srgbClr>
                  </a:outerShdw>
                </a:effectLst>
              </a:rPr>
              <a:t>designado como Vocal de mesa</a:t>
            </a:r>
            <a:r>
              <a:rPr lang="es-CL" sz="2000" b="1" dirty="0">
                <a:solidFill>
                  <a:srgbClr val="000000">
                    <a:lumMod val="75000"/>
                    <a:lumOff val="25000"/>
                  </a:srgbClr>
                </a:solidFill>
              </a:rPr>
              <a:t> o </a:t>
            </a:r>
            <a:r>
              <a:rPr lang="es-CL" sz="2000" b="1" u="sng" dirty="0">
                <a:solidFill>
                  <a:srgbClr val="000000">
                    <a:lumMod val="75000"/>
                    <a:lumOff val="25000"/>
                  </a:srgbClr>
                </a:solidFill>
                <a:effectLst>
                  <a:outerShdw blurRad="38100" dist="38100" dir="2700000" algn="tl">
                    <a:srgbClr val="000000">
                      <a:alpha val="43137"/>
                    </a:srgbClr>
                  </a:outerShdw>
                </a:effectLst>
              </a:rPr>
              <a:t>miembro de un Colegio Escrutador</a:t>
            </a:r>
            <a:r>
              <a:rPr lang="es-CL" sz="2000" b="1" dirty="0">
                <a:solidFill>
                  <a:srgbClr val="000000">
                    <a:lumMod val="75000"/>
                    <a:lumOff val="25000"/>
                  </a:srgbClr>
                </a:solidFill>
              </a:rPr>
              <a:t>.</a:t>
            </a:r>
          </a:p>
        </p:txBody>
      </p:sp>
    </p:spTree>
    <p:extLst>
      <p:ext uri="{BB962C8B-B14F-4D97-AF65-F5344CB8AC3E}">
        <p14:creationId xmlns:p14="http://schemas.microsoft.com/office/powerpoint/2010/main" val="88096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descr="plantilla.jpg"/>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16311" y="0"/>
            <a:ext cx="9053906" cy="5143500"/>
          </a:xfrm>
          <a:prstGeom prst="rect">
            <a:avLst/>
          </a:prstGeom>
        </p:spPr>
      </p:pic>
      <p:sp>
        <p:nvSpPr>
          <p:cNvPr id="5" name="4 Rectángulo"/>
          <p:cNvSpPr/>
          <p:nvPr/>
        </p:nvSpPr>
        <p:spPr>
          <a:xfrm>
            <a:off x="788276" y="1157879"/>
            <a:ext cx="7273158" cy="3170099"/>
          </a:xfrm>
          <a:prstGeom prst="rect">
            <a:avLst/>
          </a:prstGeom>
        </p:spPr>
        <p:txBody>
          <a:bodyPr wrap="square">
            <a:spAutoFit/>
          </a:bodyPr>
          <a:lstStyle/>
          <a:p>
            <a:pPr algn="just"/>
            <a:r>
              <a:rPr lang="es-CL" sz="2000" b="1" dirty="0"/>
              <a:t>La nómina con las personas que han sido designadas vocales de mesa se deberá publicar en un periódico o diario local </a:t>
            </a:r>
            <a:r>
              <a:rPr lang="es-CL" sz="2000" b="1" u="sng" dirty="0"/>
              <a:t>22 días antes del respectivo plebiscito o elección</a:t>
            </a:r>
            <a:r>
              <a:rPr lang="es-CL" sz="2000" b="1" dirty="0"/>
              <a:t>, se debe fijar una copia autorizada de la nómina en las oficinas de la Junta Electoral a la vista del público.</a:t>
            </a:r>
          </a:p>
          <a:p>
            <a:pPr algn="just"/>
            <a:r>
              <a:rPr lang="es-CL" sz="2000" b="1" dirty="0"/>
              <a:t>Dentro del mismo plazo,  se comunicará por carta certificada a los vocales su nombramiento, indicando la fecha, la hora y el lugar en que funcionará la mesa y el nombre de los demás vocales y si le corresponde concurrir a la capacitación obligatoria que se señala en el artículo 55 de la referida Ley 18.700.</a:t>
            </a:r>
            <a:endParaRPr lang="es-CL" sz="2000" dirty="0"/>
          </a:p>
        </p:txBody>
      </p:sp>
    </p:spTree>
    <p:extLst>
      <p:ext uri="{BB962C8B-B14F-4D97-AF65-F5344CB8AC3E}">
        <p14:creationId xmlns:p14="http://schemas.microsoft.com/office/powerpoint/2010/main" val="1695172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descr="plantilla.jpg"/>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0" y="0"/>
            <a:ext cx="8996855" cy="5143500"/>
          </a:xfrm>
          <a:prstGeom prst="rect">
            <a:avLst/>
          </a:prstGeom>
        </p:spPr>
      </p:pic>
      <p:sp>
        <p:nvSpPr>
          <p:cNvPr id="5" name="4 Rectángulo"/>
          <p:cNvSpPr/>
          <p:nvPr/>
        </p:nvSpPr>
        <p:spPr>
          <a:xfrm>
            <a:off x="798785" y="1419976"/>
            <a:ext cx="7399283" cy="2554545"/>
          </a:xfrm>
          <a:prstGeom prst="rect">
            <a:avLst/>
          </a:prstGeom>
        </p:spPr>
        <p:txBody>
          <a:bodyPr wrap="square">
            <a:spAutoFit/>
          </a:bodyPr>
          <a:lstStyle/>
          <a:p>
            <a:pPr algn="just"/>
            <a:r>
              <a:rPr lang="es-ES" sz="2000" b="1" dirty="0"/>
              <a:t>Los vocales designados ejercerán dicha función por </a:t>
            </a:r>
            <a:r>
              <a:rPr lang="es-ES" sz="2000" b="1" u="sng" dirty="0">
                <a:effectLst>
                  <a:outerShdw blurRad="38100" dist="38100" dir="2700000" algn="tl">
                    <a:srgbClr val="000000">
                      <a:alpha val="43137"/>
                    </a:srgbClr>
                  </a:outerShdw>
                </a:effectLst>
              </a:rPr>
              <a:t>4 años</a:t>
            </a:r>
            <a:r>
              <a:rPr lang="es-ES" sz="2000" b="1" dirty="0"/>
              <a:t>, actuando en todos los actos de elecciones o plebiscitos. Los vocales a quienes corresponda actuar en la elección de Presidente de la República se entenderán convocados, por el solo ministerio de la ley, para cumplir iguales funciones en el caso previsto en el inciso segundo del artículo 26 de la Constitución Política de la República, (Segunda Vuelta) sin ser necesaria la publicación y comunicación indicada en el artículo 48 de la presente Ley.</a:t>
            </a:r>
            <a:endParaRPr lang="es-CL" sz="2000" dirty="0"/>
          </a:p>
        </p:txBody>
      </p:sp>
    </p:spTree>
    <p:extLst>
      <p:ext uri="{BB962C8B-B14F-4D97-AF65-F5344CB8AC3E}">
        <p14:creationId xmlns:p14="http://schemas.microsoft.com/office/powerpoint/2010/main" val="2169732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descr="plantilla.jpg"/>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5" name="4 Rectángulo"/>
          <p:cNvSpPr/>
          <p:nvPr/>
        </p:nvSpPr>
        <p:spPr>
          <a:xfrm>
            <a:off x="945930" y="1140589"/>
            <a:ext cx="7157545" cy="2554545"/>
          </a:xfrm>
          <a:prstGeom prst="rect">
            <a:avLst/>
          </a:prstGeom>
        </p:spPr>
        <p:txBody>
          <a:bodyPr wrap="square">
            <a:spAutoFit/>
          </a:bodyPr>
          <a:lstStyle/>
          <a:p>
            <a:pPr algn="ctr"/>
            <a:r>
              <a:rPr lang="es-CL" sz="2000" b="1" dirty="0"/>
              <a:t>CAUSALES DE EXCUSA VOCALES DE MESA</a:t>
            </a:r>
          </a:p>
          <a:p>
            <a:pPr algn="just"/>
            <a:endParaRPr lang="es-CL" sz="2000" b="1" dirty="0"/>
          </a:p>
          <a:p>
            <a:pPr algn="just"/>
            <a:endParaRPr lang="es-CL" sz="2000" b="1" dirty="0"/>
          </a:p>
          <a:p>
            <a:pPr algn="just"/>
            <a:r>
              <a:rPr lang="es-CL" sz="2000" b="1" dirty="0"/>
              <a:t>Dentro del plazo de </a:t>
            </a:r>
            <a:r>
              <a:rPr lang="es-CL" sz="2000" b="1" u="sng" dirty="0"/>
              <a:t>tres días hábiles</a:t>
            </a:r>
            <a:r>
              <a:rPr lang="es-CL" sz="2000" b="1" dirty="0"/>
              <a:t>, contado desde la fecha de </a:t>
            </a:r>
            <a:r>
              <a:rPr lang="es-CL" sz="2000" b="1" u="sng" dirty="0"/>
              <a:t>publicación del acta de designación</a:t>
            </a:r>
            <a:r>
              <a:rPr lang="es-CL" sz="2000" b="1" dirty="0"/>
              <a:t>, cualquier vocal podrá excusarse de desempeñar el cargo. Las excusas deben ser formuladas por escrito ante el </a:t>
            </a:r>
            <a:r>
              <a:rPr lang="es-CL" sz="2000" b="1" u="sng" dirty="0"/>
              <a:t>Secretario de la Junta Electoral</a:t>
            </a:r>
            <a:r>
              <a:rPr lang="es-CL" sz="2000" b="1" dirty="0"/>
              <a:t> respectiva y sólo podrán fundarse en:</a:t>
            </a:r>
          </a:p>
        </p:txBody>
      </p:sp>
    </p:spTree>
    <p:extLst>
      <p:ext uri="{BB962C8B-B14F-4D97-AF65-F5344CB8AC3E}">
        <p14:creationId xmlns:p14="http://schemas.microsoft.com/office/powerpoint/2010/main" val="7182606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descr="plantilla.jpg"/>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5" name="4 Rectángulo"/>
          <p:cNvSpPr/>
          <p:nvPr/>
        </p:nvSpPr>
        <p:spPr>
          <a:xfrm>
            <a:off x="885600" y="996574"/>
            <a:ext cx="6667200" cy="3785652"/>
          </a:xfrm>
          <a:prstGeom prst="rect">
            <a:avLst/>
          </a:prstGeom>
        </p:spPr>
        <p:txBody>
          <a:bodyPr wrap="square">
            <a:spAutoFit/>
          </a:bodyPr>
          <a:lstStyle/>
          <a:p>
            <a:pPr algn="ctr"/>
            <a:r>
              <a:rPr lang="es-ES_tradnl" sz="2000" b="1" dirty="0"/>
              <a:t>EXCUSAS DEL ARTICULO 49  LEY 18.700</a:t>
            </a:r>
          </a:p>
          <a:p>
            <a:pPr marL="457200" indent="-457200" algn="just">
              <a:buFont typeface="+mj-lt"/>
              <a:buAutoNum type="arabicPeriod"/>
            </a:pPr>
            <a:endParaRPr lang="es-CL" sz="2000" b="1" dirty="0"/>
          </a:p>
          <a:p>
            <a:pPr marL="514350" indent="-514350" algn="just">
              <a:buFont typeface="+mj-lt"/>
              <a:buAutoNum type="arabicPeriod"/>
            </a:pPr>
            <a:r>
              <a:rPr lang="es-CL" sz="2000" b="1" dirty="0"/>
              <a:t>Estar inhabilitado conforme al Art. 45 o haber sido designado miembro del colegio escrutador. </a:t>
            </a:r>
          </a:p>
          <a:p>
            <a:pPr marL="514350" indent="-514350" algn="just">
              <a:buFont typeface="+mj-lt"/>
              <a:buAutoNum type="arabicPeriod"/>
            </a:pPr>
            <a:r>
              <a:rPr lang="es-CL" sz="2000" b="1" dirty="0"/>
              <a:t>Estar ausente del país o radicado a más de trescientos kilómetros o sin comunicación expedita.</a:t>
            </a:r>
          </a:p>
          <a:p>
            <a:pPr marL="514350" indent="-514350" algn="just">
              <a:buFont typeface="+mj-lt"/>
              <a:buAutoNum type="arabicPeriod"/>
            </a:pPr>
            <a:r>
              <a:rPr lang="es-CL" sz="2000" b="1" dirty="0"/>
              <a:t>Tener que  desempeñar  en los mismos días y horas de  funcionamiento  de  las  mesas,  otras  funciones que  encomiende esta Ley.</a:t>
            </a:r>
          </a:p>
          <a:p>
            <a:pPr marL="514350" indent="-514350" algn="just">
              <a:buFont typeface="+mj-lt"/>
              <a:buAutoNum type="arabicPeriod"/>
            </a:pPr>
            <a:r>
              <a:rPr lang="es-CL" sz="2000" b="1" dirty="0"/>
              <a:t>Tener más de setenta años de edad.</a:t>
            </a:r>
          </a:p>
          <a:p>
            <a:pPr marL="514350" indent="-514350" algn="just">
              <a:buFont typeface="+mj-lt"/>
              <a:buAutoNum type="arabicPeriod"/>
            </a:pPr>
            <a:r>
              <a:rPr lang="es-CL" sz="2000" b="1" dirty="0"/>
              <a:t>Estar física o mentalmente imposibilitado</a:t>
            </a:r>
            <a:r>
              <a:rPr lang="es-CL" sz="2000" dirty="0"/>
              <a:t>.</a:t>
            </a:r>
          </a:p>
          <a:p>
            <a:pPr marL="514350" indent="-514350" algn="just">
              <a:buFont typeface="+mj-lt"/>
              <a:buAutoNum type="arabicPeriod"/>
            </a:pPr>
            <a:endParaRPr lang="es-CL" sz="2000" dirty="0"/>
          </a:p>
        </p:txBody>
      </p:sp>
    </p:spTree>
    <p:extLst>
      <p:ext uri="{BB962C8B-B14F-4D97-AF65-F5344CB8AC3E}">
        <p14:creationId xmlns:p14="http://schemas.microsoft.com/office/powerpoint/2010/main" val="113731681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158</TotalTime>
  <Words>1042</Words>
  <Application>Microsoft Macintosh PowerPoint</Application>
  <PresentationFormat>Presentación en pantalla (16:9)</PresentationFormat>
  <Paragraphs>62</Paragraphs>
  <Slides>18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18</vt:i4>
      </vt:variant>
    </vt:vector>
  </HeadingPairs>
  <TitlesOfParts>
    <vt:vector size="24" baseType="lpstr">
      <vt:lpstr>Arial</vt:lpstr>
      <vt:lpstr>Arial Black</vt:lpstr>
      <vt:lpstr>Arial Narrow</vt:lpstr>
      <vt:lpstr>Calibri</vt:lpstr>
      <vt:lpstr>Candara</vt:lpstr>
      <vt:lpstr>Tema de Office</vt:lpstr>
      <vt:lpstr> PRIMER JUZGADO DE POLICIA LOCAL DE TALCA  JUEZ SRA.MARIA VICTORIA LLEDÓ TIJERO  SECRETARIA ABOGADA SRA. PAMELA QUEZADA APABLAZA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 .</dc:creator>
  <cp:lastModifiedBy>Microsoft Office User</cp:lastModifiedBy>
  <cp:revision>10</cp:revision>
  <dcterms:created xsi:type="dcterms:W3CDTF">2018-11-16T13:20:14Z</dcterms:created>
  <dcterms:modified xsi:type="dcterms:W3CDTF">2023-07-12T21:19:04Z</dcterms:modified>
</cp:coreProperties>
</file>